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03_03_graph_foc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460182"/>
            <a:ext cx="6080760" cy="380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713232"/>
            <a:ext cx="4800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1E2A31"/>
                </a:solidFill>
                <a:latin typeface="Aptos Display"/>
              </a:rPr>
              <a:t>Figures become interfaces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2514600"/>
            <a:ext cx="452628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b="0">
                <a:solidFill>
                  <a:srgbClr val="2F5E7A"/>
                </a:solidFill>
                <a:latin typeface="Aptos"/>
              </a:rPr>
              <a:t>CLEAR visual report with panel- and graph-level coordinates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961888"/>
            <a:ext cx="50292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900" b="0">
                <a:solidFill>
                  <a:srgbClr val="5F6970"/>
                </a:solidFill>
                <a:latin typeface="Aptos"/>
              </a:rPr>
              <a:t>2026.04.28_0009_AFD-127 | generated from Panel_sheet.json coordinates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792" y="3749039"/>
            <a:ext cx="1051560" cy="54864"/>
          </a:xfrm>
          <a:prstGeom prst="rect">
            <a:avLst/>
          </a:prstGeom>
          <a:solidFill>
            <a:srgbClr val="4F73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12064" y="320040"/>
            <a:ext cx="21945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50" b="1">
                <a:solidFill>
                  <a:srgbClr val="2F5E7A"/>
                </a:solidFill>
                <a:latin typeface="Aptos"/>
              </a:rPr>
              <a:t>SCHEMATIC AUTHOR CLAIM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612648"/>
            <a:ext cx="388620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>
                <a:solidFill>
                  <a:srgbClr val="1E2A31"/>
                </a:solidFill>
                <a:latin typeface="Aptos Display"/>
              </a:rPr>
              <a:t>Schematic panels become claim surfaces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874519"/>
            <a:ext cx="3401568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50" b="0">
                <a:solidFill>
                  <a:srgbClr val="1E2A31"/>
                </a:solidFill>
                <a:latin typeface="Aptos"/>
              </a:rPr>
              <a:t>Even schematic panels are clickable. The reader sees author claims attached to the visual object rather than hunting through prose.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0520" y="438912"/>
            <a:ext cx="22860" cy="5742432"/>
          </a:xfrm>
          <a:prstGeom prst="rect">
            <a:avLst/>
          </a:prstGeom>
          <a:solidFill>
            <a:srgbClr val="DCD8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01_01_schematic_author_cla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042987"/>
            <a:ext cx="7269480" cy="45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" y="6473952"/>
            <a:ext cx="43891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750" b="0">
                <a:solidFill>
                  <a:srgbClr val="5F6970"/>
                </a:solidFill>
                <a:latin typeface="Aptos"/>
              </a:rPr>
              <a:t>CLEAR visual report | 2026.04.28_0009_AFD-127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1400" y="6473952"/>
            <a:ext cx="5029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>
                <a:solidFill>
                  <a:srgbClr val="5F6970"/>
                </a:solidFill>
                <a:latin typeface="Apto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12064" y="320040"/>
            <a:ext cx="21945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50" b="1">
                <a:solidFill>
                  <a:srgbClr val="2F5E7A"/>
                </a:solidFill>
                <a:latin typeface="Aptos"/>
              </a:rPr>
              <a:t>REVIEW PANEL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612648"/>
            <a:ext cx="388620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>
                <a:solidFill>
                  <a:srgbClr val="1E2A31"/>
                </a:solidFill>
                <a:latin typeface="Aptos Display"/>
              </a:rPr>
              <a:t>Panel-level evidence is framed directly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874519"/>
            <a:ext cx="3401568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50" b="0">
                <a:solidFill>
                  <a:srgbClr val="1E2A31"/>
                </a:solidFill>
                <a:latin typeface="Aptos"/>
              </a:rPr>
              <a:t>Clicking a panel selects its evidence region and gathers the mapped claims, materials, conditions, and CLEAR finding.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0520" y="438912"/>
            <a:ext cx="22860" cy="5742432"/>
          </a:xfrm>
          <a:prstGeom prst="rect">
            <a:avLst/>
          </a:prstGeom>
          <a:solidFill>
            <a:srgbClr val="DCD8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02_02_review_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042987"/>
            <a:ext cx="7269480" cy="45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" y="6473952"/>
            <a:ext cx="43891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750" b="0">
                <a:solidFill>
                  <a:srgbClr val="5F6970"/>
                </a:solidFill>
                <a:latin typeface="Aptos"/>
              </a:rPr>
              <a:t>CLEAR visual report | 2026.04.28_0009_AFD-127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1400" y="6473952"/>
            <a:ext cx="5029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>
                <a:solidFill>
                  <a:srgbClr val="5F6970"/>
                </a:solidFill>
                <a:latin typeface="Apto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12064" y="320040"/>
            <a:ext cx="21945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50" b="1">
                <a:solidFill>
                  <a:srgbClr val="2F5E7A"/>
                </a:solidFill>
                <a:latin typeface="Aptos"/>
              </a:rPr>
              <a:t>GRAPH FOCUS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612648"/>
            <a:ext cx="388620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>
                <a:solidFill>
                  <a:srgbClr val="1E2A31"/>
                </a:solidFill>
                <a:latin typeface="Aptos Display"/>
              </a:rPr>
              <a:t>Graph-level focus changes the unit of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874519"/>
            <a:ext cx="3401568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50" b="0">
                <a:solidFill>
                  <a:srgbClr val="1E2A31"/>
                </a:solidFill>
                <a:latin typeface="Aptos"/>
              </a:rPr>
              <a:t>The same panel can now be read at graph resolution, narrowing the decoder to graph-specific materials and conditions.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0520" y="438912"/>
            <a:ext cx="22860" cy="5742432"/>
          </a:xfrm>
          <a:prstGeom prst="rect">
            <a:avLst/>
          </a:prstGeom>
          <a:solidFill>
            <a:srgbClr val="DCD8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03_03_graph_foc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042987"/>
            <a:ext cx="7269480" cy="45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" y="6473952"/>
            <a:ext cx="43891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750" b="0">
                <a:solidFill>
                  <a:srgbClr val="5F6970"/>
                </a:solidFill>
                <a:latin typeface="Aptos"/>
              </a:rPr>
              <a:t>CLEAR visual report | 2026.04.28_0009_AFD-127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1400" y="6473952"/>
            <a:ext cx="5029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>
                <a:solidFill>
                  <a:srgbClr val="5F6970"/>
                </a:solidFill>
                <a:latin typeface="Apto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12064" y="320040"/>
            <a:ext cx="21945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50" b="1">
                <a:solidFill>
                  <a:srgbClr val="2F5E7A"/>
                </a:solidFill>
                <a:latin typeface="Aptos"/>
              </a:rPr>
              <a:t>ALTERNATIVE HYPOTHESES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612648"/>
            <a:ext cx="388620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>
                <a:solidFill>
                  <a:srgbClr val="1E2A31"/>
                </a:solidFill>
                <a:latin typeface="Aptos Display"/>
              </a:rPr>
              <a:t>Alternative hypotheses stay attached to evidence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874519"/>
            <a:ext cx="3401568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50" b="0">
                <a:solidFill>
                  <a:srgbClr val="1E2A31"/>
                </a:solidFill>
                <a:latin typeface="Aptos"/>
              </a:rPr>
              <a:t>Alternative hypotheses can be shown next to the exact evidence they challenge, instead of buried in a report section.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0520" y="438912"/>
            <a:ext cx="22860" cy="5742432"/>
          </a:xfrm>
          <a:prstGeom prst="rect">
            <a:avLst/>
          </a:prstGeom>
          <a:solidFill>
            <a:srgbClr val="DCD8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04_04_alternative_hypothe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042987"/>
            <a:ext cx="7269480" cy="45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" y="6473952"/>
            <a:ext cx="43891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750" b="0">
                <a:solidFill>
                  <a:srgbClr val="5F6970"/>
                </a:solidFill>
                <a:latin typeface="Aptos"/>
              </a:rPr>
              <a:t>CLEAR visual report | 2026.04.28_0009_AFD-127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1400" y="6473952"/>
            <a:ext cx="5029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>
                <a:solidFill>
                  <a:srgbClr val="5F6970"/>
                </a:solidFill>
                <a:latin typeface="Apto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12064" y="320040"/>
            <a:ext cx="2194560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50" b="1">
                <a:solidFill>
                  <a:srgbClr val="2F5E7A"/>
                </a:solidFill>
                <a:latin typeface="Aptos"/>
              </a:rPr>
              <a:t>DENSE GRAPH PANEL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612648"/>
            <a:ext cx="388620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b="1">
                <a:solidFill>
                  <a:srgbClr val="1E2A31"/>
                </a:solidFill>
                <a:latin typeface="Aptos Display"/>
              </a:rPr>
              <a:t>Dense figures become navigable anatomy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874519"/>
            <a:ext cx="3401568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50" b="0">
                <a:solidFill>
                  <a:srgbClr val="1E2A31"/>
                </a:solidFill>
                <a:latin typeface="Aptos"/>
              </a:rPr>
              <a:t>Crowded panels become navigable anatomy: many graph regions remain inspectable without turning into a wall of text.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0520" y="438912"/>
            <a:ext cx="22860" cy="5742432"/>
          </a:xfrm>
          <a:prstGeom prst="rect">
            <a:avLst/>
          </a:prstGeom>
          <a:solidFill>
            <a:srgbClr val="DCD8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05_05_dense_graph_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042987"/>
            <a:ext cx="7269480" cy="45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" y="6473952"/>
            <a:ext cx="43891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750" b="0">
                <a:solidFill>
                  <a:srgbClr val="5F6970"/>
                </a:solidFill>
                <a:latin typeface="Aptos"/>
              </a:rPr>
              <a:t>CLEAR visual report | 2026.04.28_0009_AFD-127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01400" y="6473952"/>
            <a:ext cx="50292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750" b="0">
                <a:solidFill>
                  <a:srgbClr val="5F6970"/>
                </a:solidFill>
                <a:latin typeface="Aptos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